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67"/>
  </p:notesMasterIdLst>
  <p:sldIdLst>
    <p:sldId id="257" r:id="rId2"/>
    <p:sldId id="335" r:id="rId3"/>
    <p:sldId id="336" r:id="rId4"/>
    <p:sldId id="342" r:id="rId5"/>
    <p:sldId id="258" r:id="rId6"/>
    <p:sldId id="338" r:id="rId7"/>
    <p:sldId id="337" r:id="rId8"/>
    <p:sldId id="339" r:id="rId9"/>
    <p:sldId id="340" r:id="rId10"/>
    <p:sldId id="259" r:id="rId11"/>
    <p:sldId id="265" r:id="rId12"/>
    <p:sldId id="266" r:id="rId13"/>
    <p:sldId id="267" r:id="rId14"/>
    <p:sldId id="268" r:id="rId15"/>
    <p:sldId id="293" r:id="rId16"/>
    <p:sldId id="271" r:id="rId17"/>
    <p:sldId id="260" r:id="rId18"/>
    <p:sldId id="262" r:id="rId19"/>
    <p:sldId id="282" r:id="rId20"/>
    <p:sldId id="287" r:id="rId21"/>
    <p:sldId id="289" r:id="rId22"/>
    <p:sldId id="290" r:id="rId23"/>
    <p:sldId id="291" r:id="rId24"/>
    <p:sldId id="292" r:id="rId25"/>
    <p:sldId id="280" r:id="rId26"/>
    <p:sldId id="272" r:id="rId27"/>
    <p:sldId id="283" r:id="rId28"/>
    <p:sldId id="284" r:id="rId29"/>
    <p:sldId id="285" r:id="rId30"/>
    <p:sldId id="286" r:id="rId31"/>
    <p:sldId id="294" r:id="rId32"/>
    <p:sldId id="296" r:id="rId33"/>
    <p:sldId id="297" r:id="rId34"/>
    <p:sldId id="298" r:id="rId35"/>
    <p:sldId id="299" r:id="rId36"/>
    <p:sldId id="295" r:id="rId37"/>
    <p:sldId id="302" r:id="rId38"/>
    <p:sldId id="303" r:id="rId39"/>
    <p:sldId id="304" r:id="rId40"/>
    <p:sldId id="309" r:id="rId41"/>
    <p:sldId id="310" r:id="rId42"/>
    <p:sldId id="305" r:id="rId43"/>
    <p:sldId id="313" r:id="rId44"/>
    <p:sldId id="331" r:id="rId45"/>
    <p:sldId id="332" r:id="rId46"/>
    <p:sldId id="312" r:id="rId47"/>
    <p:sldId id="314" r:id="rId48"/>
    <p:sldId id="317" r:id="rId49"/>
    <p:sldId id="316" r:id="rId50"/>
    <p:sldId id="319" r:id="rId51"/>
    <p:sldId id="318" r:id="rId52"/>
    <p:sldId id="320" r:id="rId53"/>
    <p:sldId id="311" r:id="rId54"/>
    <p:sldId id="334" r:id="rId55"/>
    <p:sldId id="322" r:id="rId56"/>
    <p:sldId id="323" r:id="rId57"/>
    <p:sldId id="324" r:id="rId58"/>
    <p:sldId id="325" r:id="rId59"/>
    <p:sldId id="326" r:id="rId60"/>
    <p:sldId id="330" r:id="rId61"/>
    <p:sldId id="328" r:id="rId62"/>
    <p:sldId id="329" r:id="rId63"/>
    <p:sldId id="341" r:id="rId64"/>
    <p:sldId id="343" r:id="rId65"/>
    <p:sldId id="344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9"/>
    <a:srgbClr val="292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53600-03AA-447D-8C20-9DE29F9E4322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FA816-D309-42C1-B268-B9053340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7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FA1C2-DAEA-E843-B9FD-1C412EE0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7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What Is Transpiling ?</a:t>
            </a:r>
          </a:p>
        </p:txBody>
      </p:sp>
    </p:spTree>
    <p:extLst>
      <p:ext uri="{BB962C8B-B14F-4D97-AF65-F5344CB8AC3E}">
        <p14:creationId xmlns:p14="http://schemas.microsoft.com/office/powerpoint/2010/main" val="369395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05475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What Is Transpiling ?</a:t>
            </a:r>
          </a:p>
        </p:txBody>
      </p:sp>
    </p:spTree>
    <p:extLst>
      <p:ext uri="{BB962C8B-B14F-4D97-AF65-F5344CB8AC3E}">
        <p14:creationId xmlns:p14="http://schemas.microsoft.com/office/powerpoint/2010/main" val="101007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05475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What Is Transpiling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4C0E4-A052-E994-0C9B-AC3C52EA3DD4}"/>
              </a:ext>
            </a:extLst>
          </p:cNvPr>
          <p:cNvSpPr txBox="1"/>
          <p:nvPr/>
        </p:nvSpPr>
        <p:spPr>
          <a:xfrm rot="18647924">
            <a:off x="3327917" y="3252562"/>
            <a:ext cx="261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Compiling</a:t>
            </a:r>
          </a:p>
        </p:txBody>
      </p:sp>
    </p:spTree>
    <p:extLst>
      <p:ext uri="{BB962C8B-B14F-4D97-AF65-F5344CB8AC3E}">
        <p14:creationId xmlns:p14="http://schemas.microsoft.com/office/powerpoint/2010/main" val="268970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05475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What Is Transpiling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4C0E4-A052-E994-0C9B-AC3C52EA3DD4}"/>
              </a:ext>
            </a:extLst>
          </p:cNvPr>
          <p:cNvSpPr txBox="1"/>
          <p:nvPr/>
        </p:nvSpPr>
        <p:spPr>
          <a:xfrm rot="18647924">
            <a:off x="3327917" y="3252562"/>
            <a:ext cx="261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Compiling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94335-0896-A942-A804-0E2DB05D09EA}"/>
              </a:ext>
            </a:extLst>
          </p:cNvPr>
          <p:cNvSpPr txBox="1"/>
          <p:nvPr/>
        </p:nvSpPr>
        <p:spPr>
          <a:xfrm rot="2085766">
            <a:off x="5712548" y="3770921"/>
            <a:ext cx="3929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Transcoding</a:t>
            </a:r>
          </a:p>
        </p:txBody>
      </p:sp>
    </p:spTree>
    <p:extLst>
      <p:ext uri="{BB962C8B-B14F-4D97-AF65-F5344CB8AC3E}">
        <p14:creationId xmlns:p14="http://schemas.microsoft.com/office/powerpoint/2010/main" val="289818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">
        <p:fade/>
      </p:transition>
    </mc:Choice>
    <mc:Fallback xmlns="">
      <p:transition spd="med" advTm="5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05475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What Is Transpiling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4C0E4-A052-E994-0C9B-AC3C52EA3DD4}"/>
              </a:ext>
            </a:extLst>
          </p:cNvPr>
          <p:cNvSpPr txBox="1"/>
          <p:nvPr/>
        </p:nvSpPr>
        <p:spPr>
          <a:xfrm rot="18647924">
            <a:off x="3327917" y="3252562"/>
            <a:ext cx="261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Compiling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94335-0896-A942-A804-0E2DB05D09EA}"/>
              </a:ext>
            </a:extLst>
          </p:cNvPr>
          <p:cNvSpPr txBox="1"/>
          <p:nvPr/>
        </p:nvSpPr>
        <p:spPr>
          <a:xfrm rot="2085766">
            <a:off x="5712548" y="3770921"/>
            <a:ext cx="3929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C000"/>
                </a:solidFill>
              </a:rPr>
              <a:t>Transcoding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BD0C4-3B22-ACBA-57A6-F88C29EACAB5}"/>
              </a:ext>
            </a:extLst>
          </p:cNvPr>
          <p:cNvSpPr txBox="1"/>
          <p:nvPr/>
        </p:nvSpPr>
        <p:spPr>
          <a:xfrm rot="20633985">
            <a:off x="4226648" y="3431549"/>
            <a:ext cx="39294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</a:rPr>
              <a:t>Translating</a:t>
            </a:r>
          </a:p>
        </p:txBody>
      </p:sp>
    </p:spTree>
    <p:extLst>
      <p:ext uri="{BB962C8B-B14F-4D97-AF65-F5344CB8AC3E}">
        <p14:creationId xmlns:p14="http://schemas.microsoft.com/office/powerpoint/2010/main" val="366751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05475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What Is Transpiling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4C0E4-A052-E994-0C9B-AC3C52EA3DD4}"/>
              </a:ext>
            </a:extLst>
          </p:cNvPr>
          <p:cNvSpPr txBox="1"/>
          <p:nvPr/>
        </p:nvSpPr>
        <p:spPr>
          <a:xfrm rot="18647924">
            <a:off x="3327917" y="3252562"/>
            <a:ext cx="261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Compiling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94335-0896-A942-A804-0E2DB05D09EA}"/>
              </a:ext>
            </a:extLst>
          </p:cNvPr>
          <p:cNvSpPr txBox="1"/>
          <p:nvPr/>
        </p:nvSpPr>
        <p:spPr>
          <a:xfrm rot="2085766">
            <a:off x="5712548" y="3770921"/>
            <a:ext cx="3929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C000"/>
                </a:solidFill>
              </a:rPr>
              <a:t>Transcoding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BD0C4-3B22-ACBA-57A6-F88C29EACAB5}"/>
              </a:ext>
            </a:extLst>
          </p:cNvPr>
          <p:cNvSpPr txBox="1"/>
          <p:nvPr/>
        </p:nvSpPr>
        <p:spPr>
          <a:xfrm rot="20633985">
            <a:off x="4226648" y="3431549"/>
            <a:ext cx="39294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</a:rPr>
              <a:t>Translating</a:t>
            </a:r>
          </a:p>
        </p:txBody>
      </p:sp>
    </p:spTree>
    <p:extLst>
      <p:ext uri="{BB962C8B-B14F-4D97-AF65-F5344CB8AC3E}">
        <p14:creationId xmlns:p14="http://schemas.microsoft.com/office/powerpoint/2010/main" val="288483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00"/>
    </mc:Choice>
    <mc:Fallback xmlns="">
      <p:transition advClick="0" advTm="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CC393-4D01-2CC0-3D56-629C96A7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921079"/>
            <a:ext cx="9590550" cy="1341631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latin typeface="Impact" panose="020B0806030902050204" pitchFamily="34" charset="0"/>
              </a:rPr>
              <a:t>Transpiling: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F3A01-F2CF-C286-7615-2C874061F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262709"/>
            <a:ext cx="9590550" cy="1507054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Translating source code between programming languages that operate at approximately the same level of abstraction.</a:t>
            </a:r>
          </a:p>
        </p:txBody>
      </p:sp>
    </p:spTree>
    <p:extLst>
      <p:ext uri="{BB962C8B-B14F-4D97-AF65-F5344CB8AC3E}">
        <p14:creationId xmlns:p14="http://schemas.microsoft.com/office/powerpoint/2010/main" val="105737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Why Do We Do it ?</a:t>
            </a:r>
          </a:p>
        </p:txBody>
      </p:sp>
    </p:spTree>
    <p:extLst>
      <p:ext uri="{BB962C8B-B14F-4D97-AF65-F5344CB8AC3E}">
        <p14:creationId xmlns:p14="http://schemas.microsoft.com/office/powerpoint/2010/main" val="50952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Why Do We Do it ?</a:t>
            </a:r>
          </a:p>
        </p:txBody>
      </p:sp>
    </p:spTree>
    <p:extLst>
      <p:ext uri="{BB962C8B-B14F-4D97-AF65-F5344CB8AC3E}">
        <p14:creationId xmlns:p14="http://schemas.microsoft.com/office/powerpoint/2010/main" val="2045112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Reasons for Transpiling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1AABC-54D9-CA20-31F6-1360A5556E09}"/>
              </a:ext>
            </a:extLst>
          </p:cNvPr>
          <p:cNvSpPr txBox="1"/>
          <p:nvPr/>
        </p:nvSpPr>
        <p:spPr>
          <a:xfrm>
            <a:off x="4064466" y="2041699"/>
            <a:ext cx="406306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Compatibility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Extendibility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Reusability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06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E9843E-E852-6D80-3A85-627A2BC5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902" y="0"/>
            <a:ext cx="6862195" cy="686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73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Reasons for Transpiling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1AABC-54D9-CA20-31F6-1360A5556E09}"/>
              </a:ext>
            </a:extLst>
          </p:cNvPr>
          <p:cNvSpPr txBox="1"/>
          <p:nvPr/>
        </p:nvSpPr>
        <p:spPr>
          <a:xfrm>
            <a:off x="4064466" y="2041699"/>
            <a:ext cx="406306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Compatibility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Extendibility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Reusability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3696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Reasons for Transpiling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1AABC-54D9-CA20-31F6-1360A5556E09}"/>
              </a:ext>
            </a:extLst>
          </p:cNvPr>
          <p:cNvSpPr txBox="1"/>
          <p:nvPr/>
        </p:nvSpPr>
        <p:spPr>
          <a:xfrm>
            <a:off x="4064466" y="2041699"/>
            <a:ext cx="406306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Compatibility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Extendibility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Reusability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1767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Reasons for Transpiling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1AABC-54D9-CA20-31F6-1360A5556E09}"/>
              </a:ext>
            </a:extLst>
          </p:cNvPr>
          <p:cNvSpPr txBox="1"/>
          <p:nvPr/>
        </p:nvSpPr>
        <p:spPr>
          <a:xfrm>
            <a:off x="4064466" y="2041699"/>
            <a:ext cx="406306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Compatibility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Extendibility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Reusability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9585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Reasons for Transpiling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1AABC-54D9-CA20-31F6-1360A5556E09}"/>
              </a:ext>
            </a:extLst>
          </p:cNvPr>
          <p:cNvSpPr txBox="1"/>
          <p:nvPr/>
        </p:nvSpPr>
        <p:spPr>
          <a:xfrm>
            <a:off x="4064466" y="2041699"/>
            <a:ext cx="406306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Compatibility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Extendibility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Reusability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31085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Reasons for Transpiling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1AABC-54D9-CA20-31F6-1360A5556E09}"/>
              </a:ext>
            </a:extLst>
          </p:cNvPr>
          <p:cNvSpPr txBox="1"/>
          <p:nvPr/>
        </p:nvSpPr>
        <p:spPr>
          <a:xfrm>
            <a:off x="4064466" y="2041699"/>
            <a:ext cx="406306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Compatibility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Extendibility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Reusability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84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Is all transpiling the same?</a:t>
            </a:r>
          </a:p>
        </p:txBody>
      </p:sp>
    </p:spTree>
    <p:extLst>
      <p:ext uri="{BB962C8B-B14F-4D97-AF65-F5344CB8AC3E}">
        <p14:creationId xmlns:p14="http://schemas.microsoft.com/office/powerpoint/2010/main" val="97265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Is all transpiling the same?</a:t>
            </a:r>
          </a:p>
        </p:txBody>
      </p:sp>
    </p:spTree>
    <p:extLst>
      <p:ext uri="{BB962C8B-B14F-4D97-AF65-F5344CB8AC3E}">
        <p14:creationId xmlns:p14="http://schemas.microsoft.com/office/powerpoint/2010/main" val="1283959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Transpiling Priorities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1AABC-54D9-CA20-31F6-1360A5556E09}"/>
              </a:ext>
            </a:extLst>
          </p:cNvPr>
          <p:cNvSpPr txBox="1"/>
          <p:nvPr/>
        </p:nvSpPr>
        <p:spPr>
          <a:xfrm>
            <a:off x="2860644" y="2169894"/>
            <a:ext cx="66776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/>
              <a:t>Machine Interpretability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/>
              <a:t>Human 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5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Transpiling Priorities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1AABC-54D9-CA20-31F6-1360A5556E09}"/>
              </a:ext>
            </a:extLst>
          </p:cNvPr>
          <p:cNvSpPr txBox="1"/>
          <p:nvPr/>
        </p:nvSpPr>
        <p:spPr>
          <a:xfrm>
            <a:off x="2860644" y="2169894"/>
            <a:ext cx="66776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/>
              <a:t>Machine Interpretability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Human 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62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Transpiling Priorities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1AABC-54D9-CA20-31F6-1360A5556E09}"/>
              </a:ext>
            </a:extLst>
          </p:cNvPr>
          <p:cNvSpPr txBox="1"/>
          <p:nvPr/>
        </p:nvSpPr>
        <p:spPr>
          <a:xfrm>
            <a:off x="2860644" y="2169894"/>
            <a:ext cx="66776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Machine Interpretability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/>
              <a:t>Human 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5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E4D15-CDEA-234C-3450-695641737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946" y="425181"/>
            <a:ext cx="2569318" cy="25693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2A2D4-9074-5CE1-EAF8-0C2C4743C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02" r="20597"/>
          <a:stretch/>
        </p:blipFill>
        <p:spPr>
          <a:xfrm>
            <a:off x="7428233" y="461864"/>
            <a:ext cx="2451370" cy="25693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C0679-6840-48BF-E6F8-7CCFC4105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90" y="3863502"/>
            <a:ext cx="4885499" cy="1775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A10D6D-E216-6D67-BE84-AF7E46747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904" y="4148031"/>
            <a:ext cx="4616738" cy="120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89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63973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Transpiling Priorities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1AABC-54D9-CA20-31F6-1360A5556E09}"/>
              </a:ext>
            </a:extLst>
          </p:cNvPr>
          <p:cNvSpPr txBox="1"/>
          <p:nvPr/>
        </p:nvSpPr>
        <p:spPr>
          <a:xfrm>
            <a:off x="2860644" y="2169894"/>
            <a:ext cx="66776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/>
              <a:t>Machine Interpretability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/>
              <a:t>Human Interpretability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4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How Do We Do it?</a:t>
            </a:r>
          </a:p>
        </p:txBody>
      </p:sp>
    </p:spTree>
    <p:extLst>
      <p:ext uri="{BB962C8B-B14F-4D97-AF65-F5344CB8AC3E}">
        <p14:creationId xmlns:p14="http://schemas.microsoft.com/office/powerpoint/2010/main" val="290846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63D96A-E7F5-2A4A-15A0-343F746E3DA8}"/>
              </a:ext>
            </a:extLst>
          </p:cNvPr>
          <p:cNvSpPr txBox="1"/>
          <p:nvPr/>
        </p:nvSpPr>
        <p:spPr>
          <a:xfrm>
            <a:off x="570451" y="662731"/>
            <a:ext cx="4672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Consolas" panose="020B0609020204030204" pitchFamily="49" charset="0"/>
              </a:rPr>
              <a:t>i</a:t>
            </a:r>
            <a:r>
              <a:rPr lang="en-US" sz="4000" dirty="0">
                <a:latin typeface="Consolas" panose="020B0609020204030204" pitchFamily="49" charset="0"/>
              </a:rPr>
              <a:t> = expression</a:t>
            </a:r>
          </a:p>
        </p:txBody>
      </p:sp>
    </p:spTree>
    <p:extLst>
      <p:ext uri="{BB962C8B-B14F-4D97-AF65-F5344CB8AC3E}">
        <p14:creationId xmlns:p14="http://schemas.microsoft.com/office/powerpoint/2010/main" val="28076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63D96A-E7F5-2A4A-15A0-343F746E3DA8}"/>
              </a:ext>
            </a:extLst>
          </p:cNvPr>
          <p:cNvSpPr txBox="1"/>
          <p:nvPr/>
        </p:nvSpPr>
        <p:spPr>
          <a:xfrm>
            <a:off x="570451" y="662731"/>
            <a:ext cx="4672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= expression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46A7B-6B2D-C612-62C9-B5E890B3E6A4}"/>
              </a:ext>
            </a:extLst>
          </p:cNvPr>
          <p:cNvSpPr txBox="1"/>
          <p:nvPr/>
        </p:nvSpPr>
        <p:spPr>
          <a:xfrm>
            <a:off x="570451" y="1570140"/>
            <a:ext cx="4672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Consolas" panose="020B0609020204030204" pitchFamily="49" charset="0"/>
              </a:rPr>
              <a:t>i</a:t>
            </a:r>
            <a:r>
              <a:rPr lang="en-US" sz="4000" dirty="0">
                <a:latin typeface="Consolas" panose="020B0609020204030204" pitchFamily="49" charset="0"/>
              </a:rPr>
              <a:t> = 1 + 2</a:t>
            </a:r>
          </a:p>
        </p:txBody>
      </p:sp>
    </p:spTree>
    <p:extLst>
      <p:ext uri="{BB962C8B-B14F-4D97-AF65-F5344CB8AC3E}">
        <p14:creationId xmlns:p14="http://schemas.microsoft.com/office/powerpoint/2010/main" val="414598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63D96A-E7F5-2A4A-15A0-343F746E3DA8}"/>
              </a:ext>
            </a:extLst>
          </p:cNvPr>
          <p:cNvSpPr txBox="1"/>
          <p:nvPr/>
        </p:nvSpPr>
        <p:spPr>
          <a:xfrm>
            <a:off x="570451" y="662731"/>
            <a:ext cx="4672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= expression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46A7B-6B2D-C612-62C9-B5E890B3E6A4}"/>
              </a:ext>
            </a:extLst>
          </p:cNvPr>
          <p:cNvSpPr txBox="1"/>
          <p:nvPr/>
        </p:nvSpPr>
        <p:spPr>
          <a:xfrm>
            <a:off x="570451" y="1570140"/>
            <a:ext cx="4672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= 1 + 2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EA9C3B-441E-04D8-4197-AF62B95B2D82}"/>
              </a:ext>
            </a:extLst>
          </p:cNvPr>
          <p:cNvSpPr txBox="1"/>
          <p:nvPr/>
        </p:nvSpPr>
        <p:spPr>
          <a:xfrm>
            <a:off x="570450" y="2629949"/>
            <a:ext cx="7717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Consolas" panose="020B0609020204030204" pitchFamily="49" charset="0"/>
              </a:rPr>
              <a:t>i</a:t>
            </a:r>
            <a:r>
              <a:rPr lang="en-US" sz="4000" dirty="0">
                <a:latin typeface="Consolas" panose="020B0609020204030204" pitchFamily="49" charset="0"/>
              </a:rPr>
              <a:t> = "string1" + "string2"</a:t>
            </a:r>
          </a:p>
        </p:txBody>
      </p:sp>
    </p:spTree>
    <p:extLst>
      <p:ext uri="{BB962C8B-B14F-4D97-AF65-F5344CB8AC3E}">
        <p14:creationId xmlns:p14="http://schemas.microsoft.com/office/powerpoint/2010/main" val="4031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63D96A-E7F5-2A4A-15A0-343F746E3DA8}"/>
              </a:ext>
            </a:extLst>
          </p:cNvPr>
          <p:cNvSpPr txBox="1"/>
          <p:nvPr/>
        </p:nvSpPr>
        <p:spPr>
          <a:xfrm>
            <a:off x="570451" y="662731"/>
            <a:ext cx="4672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= expression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46A7B-6B2D-C612-62C9-B5E890B3E6A4}"/>
              </a:ext>
            </a:extLst>
          </p:cNvPr>
          <p:cNvSpPr txBox="1"/>
          <p:nvPr/>
        </p:nvSpPr>
        <p:spPr>
          <a:xfrm>
            <a:off x="570451" y="1570140"/>
            <a:ext cx="4672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= 1 + 2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EA9C3B-441E-04D8-4197-AF62B95B2D82}"/>
              </a:ext>
            </a:extLst>
          </p:cNvPr>
          <p:cNvSpPr txBox="1"/>
          <p:nvPr/>
        </p:nvSpPr>
        <p:spPr>
          <a:xfrm>
            <a:off x="570450" y="2629949"/>
            <a:ext cx="7717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= "string1" + "string2"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24BF6-D5CC-3A8F-BDED-23FC50EA3240}"/>
              </a:ext>
            </a:extLst>
          </p:cNvPr>
          <p:cNvSpPr txBox="1"/>
          <p:nvPr/>
        </p:nvSpPr>
        <p:spPr>
          <a:xfrm>
            <a:off x="570450" y="3689758"/>
            <a:ext cx="7717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Consolas" panose="020B0609020204030204" pitchFamily="49" charset="0"/>
              </a:rPr>
              <a:t>i</a:t>
            </a:r>
            <a:r>
              <a:rPr lang="en-US" sz="4000" dirty="0">
                <a:latin typeface="Consolas" panose="020B0609020204030204" pitchFamily="49" charset="0"/>
              </a:rPr>
              <a:t> = "string1" + 2</a:t>
            </a:r>
          </a:p>
        </p:txBody>
      </p:sp>
    </p:spTree>
    <p:extLst>
      <p:ext uri="{BB962C8B-B14F-4D97-AF65-F5344CB8AC3E}">
        <p14:creationId xmlns:p14="http://schemas.microsoft.com/office/powerpoint/2010/main" val="40845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327992-FD56-DC4E-159C-F28420BB7C85}"/>
              </a:ext>
            </a:extLst>
          </p:cNvPr>
          <p:cNvSpPr txBox="1">
            <a:spLocks/>
          </p:cNvSpPr>
          <p:nvPr/>
        </p:nvSpPr>
        <p:spPr>
          <a:xfrm>
            <a:off x="919119" y="2105256"/>
            <a:ext cx="10353762" cy="264748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>
                <a:solidFill>
                  <a:srgbClr val="272729"/>
                </a:solidFill>
                <a:latin typeface="Impact" panose="020B0806030902050204" pitchFamily="34" charset="0"/>
              </a:rPr>
              <a:t>Breaking</a:t>
            </a:r>
            <a:r>
              <a:rPr lang="en-US" sz="6000" dirty="0">
                <a:latin typeface="Impact" panose="020B0806030902050204" pitchFamily="34" charset="0"/>
              </a:rPr>
              <a:t> down a language into abstract categories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352C9-1EE4-2767-E2AF-1AD7F441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842" y="2489051"/>
            <a:ext cx="3443156" cy="939948"/>
          </a:xfrm>
        </p:spPr>
        <p:txBody>
          <a:bodyPr>
            <a:no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Breaking</a:t>
            </a:r>
            <a:endParaRPr lang="en-US" sz="6000" dirty="0">
              <a:solidFill>
                <a:srgbClr val="29292B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74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16667E-6 -1.48148E-6 L -4.16667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327992-FD56-DC4E-159C-F28420BB7C85}"/>
              </a:ext>
            </a:extLst>
          </p:cNvPr>
          <p:cNvSpPr txBox="1">
            <a:spLocks/>
          </p:cNvSpPr>
          <p:nvPr/>
        </p:nvSpPr>
        <p:spPr>
          <a:xfrm>
            <a:off x="919119" y="184177"/>
            <a:ext cx="10353762" cy="264748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>
                <a:solidFill>
                  <a:schemeClr val="tx1"/>
                </a:solidFill>
                <a:latin typeface="Impact" panose="020B0806030902050204" pitchFamily="34" charset="0"/>
              </a:rPr>
              <a:t>Breaking</a:t>
            </a:r>
            <a:r>
              <a:rPr lang="en-US" sz="6000" dirty="0">
                <a:latin typeface="Impact" panose="020B0806030902050204" pitchFamily="34" charset="0"/>
              </a:rPr>
              <a:t> down a language into abstract categories</a:t>
            </a:r>
          </a:p>
        </p:txBody>
      </p:sp>
    </p:spTree>
    <p:extLst>
      <p:ext uri="{BB962C8B-B14F-4D97-AF65-F5344CB8AC3E}">
        <p14:creationId xmlns:p14="http://schemas.microsoft.com/office/powerpoint/2010/main" val="343812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327992-FD56-DC4E-159C-F28420BB7C85}"/>
              </a:ext>
            </a:extLst>
          </p:cNvPr>
          <p:cNvSpPr txBox="1">
            <a:spLocks/>
          </p:cNvSpPr>
          <p:nvPr/>
        </p:nvSpPr>
        <p:spPr>
          <a:xfrm>
            <a:off x="919119" y="184178"/>
            <a:ext cx="10353762" cy="16362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solidFill>
                  <a:schemeClr val="tx1"/>
                </a:solidFill>
                <a:latin typeface="Impact" panose="020B0806030902050204" pitchFamily="34" charset="0"/>
              </a:rPr>
              <a:t>Common </a:t>
            </a:r>
            <a:r>
              <a:rPr lang="en-US" sz="5400" dirty="0">
                <a:latin typeface="Impact" panose="020B0806030902050204" pitchFamily="34" charset="0"/>
              </a:rPr>
              <a:t>abstract categories:</a:t>
            </a:r>
          </a:p>
        </p:txBody>
      </p:sp>
    </p:spTree>
    <p:extLst>
      <p:ext uri="{BB962C8B-B14F-4D97-AF65-F5344CB8AC3E}">
        <p14:creationId xmlns:p14="http://schemas.microsoft.com/office/powerpoint/2010/main" val="323116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327992-FD56-DC4E-159C-F28420BB7C85}"/>
              </a:ext>
            </a:extLst>
          </p:cNvPr>
          <p:cNvSpPr txBox="1">
            <a:spLocks/>
          </p:cNvSpPr>
          <p:nvPr/>
        </p:nvSpPr>
        <p:spPr>
          <a:xfrm>
            <a:off x="919119" y="184177"/>
            <a:ext cx="10353762" cy="162784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solidFill>
                  <a:schemeClr val="tx1"/>
                </a:solidFill>
                <a:latin typeface="Impact" panose="020B0806030902050204" pitchFamily="34" charset="0"/>
              </a:rPr>
              <a:t>Common </a:t>
            </a:r>
            <a:r>
              <a:rPr lang="en-US" sz="5400" dirty="0">
                <a:latin typeface="Impact" panose="020B0806030902050204" pitchFamily="34" charset="0"/>
              </a:rPr>
              <a:t>abstract categories: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13FDD-0DEC-DDFE-B9B1-A8E04B785161}"/>
              </a:ext>
            </a:extLst>
          </p:cNvPr>
          <p:cNvSpPr txBox="1"/>
          <p:nvPr/>
        </p:nvSpPr>
        <p:spPr>
          <a:xfrm>
            <a:off x="4338506" y="1349288"/>
            <a:ext cx="301164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 Syntax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 Operators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 Keywords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 Features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 Libraries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7009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FA1C2-DAEA-E843-B9FD-1C412EE0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33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F13637-0870-1D1F-B067-0B7687E50D0E}"/>
              </a:ext>
            </a:extLst>
          </p:cNvPr>
          <p:cNvSpPr txBox="1"/>
          <p:nvPr/>
        </p:nvSpPr>
        <p:spPr>
          <a:xfrm>
            <a:off x="4756558" y="1543575"/>
            <a:ext cx="1870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Syntax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74918"/>
      </p:ext>
    </p:extLst>
  </p:cSld>
  <p:clrMapOvr>
    <a:masterClrMapping/>
  </p:clrMapOvr>
  <p:transition advClick="0" advTm="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F13637-0870-1D1F-B067-0B7687E50D0E}"/>
              </a:ext>
            </a:extLst>
          </p:cNvPr>
          <p:cNvSpPr txBox="1"/>
          <p:nvPr/>
        </p:nvSpPr>
        <p:spPr>
          <a:xfrm>
            <a:off x="494951" y="704676"/>
            <a:ext cx="1870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Syntax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76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6970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“set of rules that define the combinations of symbols that are considered to be correctly structured statements or expressions…”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E0606-C5E2-ACCE-D9EF-14063C9B9769}"/>
              </a:ext>
            </a:extLst>
          </p:cNvPr>
          <p:cNvSpPr txBox="1"/>
          <p:nvPr/>
        </p:nvSpPr>
        <p:spPr>
          <a:xfrm>
            <a:off x="9429226" y="5880683"/>
            <a:ext cx="219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Wikipedia.org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1870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Syntax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74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6970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“set of rules that define the combinations of symbols that are considered to be correctly structured statements or expressions…”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E0606-C5E2-ACCE-D9EF-14063C9B9769}"/>
              </a:ext>
            </a:extLst>
          </p:cNvPr>
          <p:cNvSpPr txBox="1"/>
          <p:nvPr/>
        </p:nvSpPr>
        <p:spPr>
          <a:xfrm>
            <a:off x="9429226" y="5880683"/>
            <a:ext cx="219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Wikipedia.org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1870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Syntax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30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6970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/>
              <a:t>Stuff that uses these things:</a:t>
            </a:r>
          </a:p>
          <a:p>
            <a:pPr lvl="1"/>
            <a:r>
              <a:rPr lang="en-US" sz="3200" dirty="0"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</a:rPr>
              <a:t>", ( ), { }, [ ], ;, : , \n, \t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E0606-C5E2-ACCE-D9EF-14063C9B9769}"/>
              </a:ext>
            </a:extLst>
          </p:cNvPr>
          <p:cNvSpPr txBox="1"/>
          <p:nvPr/>
        </p:nvSpPr>
        <p:spPr>
          <a:xfrm>
            <a:off x="9429226" y="5880683"/>
            <a:ext cx="219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Wikipedia.org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1870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Syntax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70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6970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/>
              <a:t>Stuff that uses these things:</a:t>
            </a:r>
          </a:p>
          <a:p>
            <a:pPr lvl="1"/>
            <a:r>
              <a:rPr lang="en-US" sz="3200" dirty="0">
                <a:latin typeface="Consolas" panose="020B0609020204030204" pitchFamily="49" charset="0"/>
              </a:rPr>
              <a:t>	</a:t>
            </a:r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</a:rPr>
              <a:t>", ( ), { }, [ ], ;, : , \n, \t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E0606-C5E2-ACCE-D9EF-14063C9B9769}"/>
              </a:ext>
            </a:extLst>
          </p:cNvPr>
          <p:cNvSpPr txBox="1"/>
          <p:nvPr/>
        </p:nvSpPr>
        <p:spPr>
          <a:xfrm>
            <a:off x="9429226" y="5880683"/>
            <a:ext cx="219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Wikipedia.org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1870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Syntax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1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1870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Syntax :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38723-2A2C-9379-259C-3AA134D5F0CD}"/>
              </a:ext>
            </a:extLst>
          </p:cNvPr>
          <p:cNvSpPr txBox="1"/>
          <p:nvPr/>
        </p:nvSpPr>
        <p:spPr>
          <a:xfrm>
            <a:off x="494950" y="1582340"/>
            <a:ext cx="104694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dirty="0"/>
              <a:t>Create blocks of code </a:t>
            </a:r>
            <a:r>
              <a:rPr lang="en-US" sz="3200" i="1" dirty="0"/>
              <a:t>(conditions, loops, classes, functions)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dirty="0"/>
              <a:t>define statements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dirty="0"/>
              <a:t>declare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dirty="0"/>
              <a:t>instantiate objects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dirty="0"/>
              <a:t>separate values and conditions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1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69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2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ymbol that represents an action or process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2608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Operators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69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2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ymbol that represents an action or process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2608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Operators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09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49" y="701464"/>
            <a:ext cx="2558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Operators :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38723-2A2C-9379-259C-3AA134D5F0CD}"/>
              </a:ext>
            </a:extLst>
          </p:cNvPr>
          <p:cNvSpPr txBox="1"/>
          <p:nvPr/>
        </p:nvSpPr>
        <p:spPr>
          <a:xfrm>
            <a:off x="494950" y="1582340"/>
            <a:ext cx="104694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Assignment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(=, +=…)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Arithmetic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(+, -, /, *, %...)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Boolean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(&amp;&amp;, ||, !)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Relational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(&lt;, &gt; , ==…)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Bitwise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(&amp;, |, ^, ~)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7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7ED4B-9403-006B-97FE-D2EF477CA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345" y="496619"/>
            <a:ext cx="5851309" cy="58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5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49" y="701464"/>
            <a:ext cx="2558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Operators :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38723-2A2C-9379-259C-3AA134D5F0CD}"/>
              </a:ext>
            </a:extLst>
          </p:cNvPr>
          <p:cNvSpPr txBox="1"/>
          <p:nvPr/>
        </p:nvSpPr>
        <p:spPr>
          <a:xfrm>
            <a:off x="494950" y="1582340"/>
            <a:ext cx="104694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r>
              <a:rPr lang="en-US" sz="3600" dirty="0">
                <a:solidFill>
                  <a:prstClr val="white"/>
                </a:solidFill>
              </a:rPr>
              <a:t>Assignment </a:t>
            </a:r>
            <a:r>
              <a:rPr lang="en-US" sz="3200" i="1" dirty="0">
                <a:solidFill>
                  <a:prstClr val="white"/>
                </a:solidFill>
              </a:rPr>
              <a:t>(=, +=…)</a:t>
            </a:r>
          </a:p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r>
              <a:rPr lang="en-US" sz="3600" dirty="0">
                <a:solidFill>
                  <a:prstClr val="white"/>
                </a:solidFill>
              </a:rPr>
              <a:t>Arithmetic </a:t>
            </a:r>
            <a:r>
              <a:rPr lang="en-US" sz="3200" i="1" dirty="0">
                <a:solidFill>
                  <a:prstClr val="white"/>
                </a:solidFill>
              </a:rPr>
              <a:t>(+, -, /, *, %...)</a:t>
            </a:r>
          </a:p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r>
              <a:rPr lang="en-US" sz="3600" dirty="0">
                <a:solidFill>
                  <a:prstClr val="white"/>
                </a:solidFill>
              </a:rPr>
              <a:t>Boolean </a:t>
            </a:r>
            <a:r>
              <a:rPr lang="en-US" sz="3200" i="1" dirty="0">
                <a:solidFill>
                  <a:prstClr val="white"/>
                </a:solidFill>
              </a:rPr>
              <a:t>(&amp;&amp;, ||, !) </a:t>
            </a:r>
          </a:p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r>
              <a:rPr lang="en-US" sz="3600" dirty="0">
                <a:solidFill>
                  <a:prstClr val="white"/>
                </a:solidFill>
              </a:rPr>
              <a:t>Relational </a:t>
            </a:r>
            <a:r>
              <a:rPr lang="en-US" sz="3200" i="1" dirty="0">
                <a:solidFill>
                  <a:prstClr val="white"/>
                </a:solidFill>
              </a:rPr>
              <a:t>(&lt;, &gt; , ==…) </a:t>
            </a:r>
          </a:p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r>
              <a:rPr lang="en-US" sz="3600" dirty="0">
                <a:solidFill>
                  <a:prstClr val="white"/>
                </a:solidFill>
              </a:rPr>
              <a:t>Bitwise </a:t>
            </a:r>
            <a:r>
              <a:rPr lang="en-US" sz="3200" i="1" dirty="0">
                <a:solidFill>
                  <a:prstClr val="white"/>
                </a:solidFill>
              </a:rPr>
              <a:t>(&amp;, |, ^, ~)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93BC-3A68-79D7-1D0F-369B77847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7" y="701879"/>
            <a:ext cx="2576025" cy="699083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Impact" panose="020B0806030902050204" pitchFamily="34" charset="0"/>
              </a:rPr>
              <a:t>Keywords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BB9983-44EA-39A2-D6B3-16456FADA26F}"/>
              </a:ext>
            </a:extLst>
          </p:cNvPr>
          <p:cNvSpPr txBox="1"/>
          <p:nvPr/>
        </p:nvSpPr>
        <p:spPr>
          <a:xfrm>
            <a:off x="494947" y="1409350"/>
            <a:ext cx="9219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Words reserved by a language for a specific purpose</a:t>
            </a:r>
          </a:p>
        </p:txBody>
      </p:sp>
    </p:spTree>
    <p:extLst>
      <p:ext uri="{BB962C8B-B14F-4D97-AF65-F5344CB8AC3E}">
        <p14:creationId xmlns:p14="http://schemas.microsoft.com/office/powerpoint/2010/main" val="100009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93BC-3A68-79D7-1D0F-369B77847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7" y="701879"/>
            <a:ext cx="2576025" cy="699083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Impact" panose="020B0806030902050204" pitchFamily="34" charset="0"/>
              </a:rPr>
              <a:t>Keywords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BB9983-44EA-39A2-D6B3-16456FADA26F}"/>
              </a:ext>
            </a:extLst>
          </p:cNvPr>
          <p:cNvSpPr txBox="1"/>
          <p:nvPr/>
        </p:nvSpPr>
        <p:spPr>
          <a:xfrm>
            <a:off x="494947" y="1409350"/>
            <a:ext cx="9219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Words reserved by a language for a specific purpose</a:t>
            </a:r>
          </a:p>
        </p:txBody>
      </p:sp>
    </p:spTree>
    <p:extLst>
      <p:ext uri="{BB962C8B-B14F-4D97-AF65-F5344CB8AC3E}">
        <p14:creationId xmlns:p14="http://schemas.microsoft.com/office/powerpoint/2010/main" val="329440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93BC-3A68-79D7-1D0F-369B77847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7" y="701879"/>
            <a:ext cx="2576025" cy="699083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Impact" panose="020B0806030902050204" pitchFamily="34" charset="0"/>
              </a:rPr>
              <a:t>Keywords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8157D-3101-DF0B-45C9-A7F4DD47C6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3183" y="1841654"/>
            <a:ext cx="5060497" cy="4827742"/>
          </a:xfrm>
        </p:spPr>
        <p:txBody>
          <a:bodyPr>
            <a:noAutofit/>
          </a:bodyPr>
          <a:lstStyle/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abstract	arguments	await		boolean 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break	byte			case			catch 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char		class			const		continue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debugger	default		delete		do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double	else			</a:t>
            </a:r>
            <a:r>
              <a:rPr lang="en-US" sz="1700" dirty="0" err="1"/>
              <a:t>enum</a:t>
            </a:r>
            <a:r>
              <a:rPr lang="en-US" sz="1700" dirty="0"/>
              <a:t>		eval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export	extends 		false			final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finally	float			for			function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 err="1"/>
              <a:t>goto</a:t>
            </a:r>
            <a:r>
              <a:rPr lang="en-US" sz="1700" dirty="0"/>
              <a:t>		if			implements	import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in		</a:t>
            </a:r>
            <a:r>
              <a:rPr lang="en-US" sz="1700" dirty="0" err="1"/>
              <a:t>instanceof</a:t>
            </a:r>
            <a:r>
              <a:rPr lang="en-US" sz="1700" dirty="0"/>
              <a:t>	int			interface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let		long			native		new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null		package		private		protected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public	return		short		static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super	switch		synchronized	this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throw	throws		transient		true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try		</a:t>
            </a:r>
            <a:r>
              <a:rPr lang="en-US" sz="1700" dirty="0" err="1"/>
              <a:t>typeof</a:t>
            </a:r>
            <a:r>
              <a:rPr lang="en-US" sz="1700" dirty="0"/>
              <a:t>		var			void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700" dirty="0"/>
              <a:t>volatile	while		with			yield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A28C44-5188-55F6-2314-6940F489707E}"/>
              </a:ext>
            </a:extLst>
          </p:cNvPr>
          <p:cNvSpPr txBox="1"/>
          <p:nvPr/>
        </p:nvSpPr>
        <p:spPr>
          <a:xfrm>
            <a:off x="1090569" y="1379989"/>
            <a:ext cx="435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Javascript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ED024E-F43A-1671-E192-F989786B1F0B}"/>
              </a:ext>
            </a:extLst>
          </p:cNvPr>
          <p:cNvSpPr txBox="1">
            <a:spLocks/>
          </p:cNvSpPr>
          <p:nvPr/>
        </p:nvSpPr>
        <p:spPr>
          <a:xfrm>
            <a:off x="6402819" y="1912960"/>
            <a:ext cx="3705916" cy="48277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spcBef>
                <a:spcPts val="0"/>
              </a:spcBef>
              <a:spcAft>
                <a:spcPts val="200"/>
              </a:spcAft>
              <a:buFont typeface="Wingdings 2" charset="2"/>
              <a:buNone/>
            </a:pPr>
            <a:r>
              <a:rPr lang="en-US" sz="1700" dirty="0"/>
              <a:t>False	None	True 	and 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Font typeface="Wingdings 2" charset="2"/>
              <a:buNone/>
            </a:pPr>
            <a:r>
              <a:rPr lang="en-US" sz="1700" dirty="0"/>
              <a:t>as		assert	async	await      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Font typeface="Wingdings 2" charset="2"/>
              <a:buNone/>
            </a:pPr>
            <a:r>
              <a:rPr lang="en-US" sz="1700" dirty="0"/>
              <a:t>break	class		continue 	def  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Font typeface="Wingdings 2" charset="2"/>
              <a:buNone/>
            </a:pPr>
            <a:r>
              <a:rPr lang="en-US" sz="1700" dirty="0"/>
              <a:t>del		</a:t>
            </a:r>
            <a:r>
              <a:rPr lang="en-US" sz="1700" dirty="0" err="1"/>
              <a:t>elif</a:t>
            </a:r>
            <a:r>
              <a:rPr lang="en-US" sz="1700" dirty="0"/>
              <a:t>		else		except    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Font typeface="Wingdings 2" charset="2"/>
              <a:buNone/>
            </a:pPr>
            <a:r>
              <a:rPr lang="en-US" sz="1700" dirty="0"/>
              <a:t>finally	for		from		global   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Font typeface="Wingdings 2" charset="2"/>
              <a:buNone/>
            </a:pPr>
            <a:r>
              <a:rPr lang="en-US" sz="1700" dirty="0"/>
              <a:t>if		import	in		is 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Font typeface="Wingdings 2" charset="2"/>
              <a:buNone/>
            </a:pPr>
            <a:r>
              <a:rPr lang="en-US" sz="1700" dirty="0"/>
              <a:t>lambda 	nonlocal	not		or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Font typeface="Wingdings 2" charset="2"/>
              <a:buNone/>
            </a:pPr>
            <a:r>
              <a:rPr lang="en-US" sz="1700" dirty="0"/>
              <a:t>pass		raise		return	try</a:t>
            </a:r>
          </a:p>
          <a:p>
            <a:pPr marL="36900" indent="0">
              <a:spcBef>
                <a:spcPts val="0"/>
              </a:spcBef>
              <a:spcAft>
                <a:spcPts val="200"/>
              </a:spcAft>
              <a:buFont typeface="Wingdings 2" charset="2"/>
              <a:buNone/>
            </a:pPr>
            <a:r>
              <a:rPr lang="en-US" sz="1700" dirty="0"/>
              <a:t>while	with 	yield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769FC0-9788-8399-6ACE-E0F62D0C1577}"/>
              </a:ext>
            </a:extLst>
          </p:cNvPr>
          <p:cNvSpPr txBox="1"/>
          <p:nvPr/>
        </p:nvSpPr>
        <p:spPr>
          <a:xfrm>
            <a:off x="6402818" y="1379989"/>
            <a:ext cx="3429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Python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F0927E-EE2C-653D-A8F2-F9ADF0D402AE}"/>
              </a:ext>
            </a:extLst>
          </p:cNvPr>
          <p:cNvCxnSpPr>
            <a:cxnSpLocks/>
          </p:cNvCxnSpPr>
          <p:nvPr/>
        </p:nvCxnSpPr>
        <p:spPr>
          <a:xfrm>
            <a:off x="6096000" y="1526796"/>
            <a:ext cx="0" cy="499983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4557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93BC-3A68-79D7-1D0F-369B77847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7" y="701879"/>
            <a:ext cx="2576025" cy="699083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Impact" panose="020B0806030902050204" pitchFamily="34" charset="0"/>
              </a:rPr>
              <a:t>Keywords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4F7801-5808-A637-503F-D44F337D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14" y="1342239"/>
            <a:ext cx="9224047" cy="54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48441"/>
      </p:ext>
    </p:extLst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6970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“distinguishing characteristic of a software item (e.g., performance, portability, or functionality).”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E0606-C5E2-ACCE-D9EF-14063C9B9769}"/>
              </a:ext>
            </a:extLst>
          </p:cNvPr>
          <p:cNvSpPr txBox="1"/>
          <p:nvPr/>
        </p:nvSpPr>
        <p:spPr>
          <a:xfrm>
            <a:off x="9429226" y="5880683"/>
            <a:ext cx="219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IEEE 829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24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Features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74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6970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“distinguishing characteristic of a software item (e.g., performance, portability, or functionality).”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E0606-C5E2-ACCE-D9EF-14063C9B9769}"/>
              </a:ext>
            </a:extLst>
          </p:cNvPr>
          <p:cNvSpPr txBox="1"/>
          <p:nvPr/>
        </p:nvSpPr>
        <p:spPr>
          <a:xfrm>
            <a:off x="9429226" y="5880683"/>
            <a:ext cx="219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IEEE 829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24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Features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45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9714454" cy="4203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Data types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(Strings, numbers, Objects, Date)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Loops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(for, do, while, iterators)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Conditional statements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Boolean expressions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Collections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(Array, Map, Set…)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Built-in functions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Import statements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24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Features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54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9714454" cy="4203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Data types </a:t>
            </a:r>
            <a:r>
              <a:rPr lang="en-US" sz="32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(Strings, numbers</a:t>
            </a:r>
            <a:r>
              <a:rPr lang="en-US" sz="3200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, Objects, Date)</a:t>
            </a:r>
            <a:endParaRPr lang="en-US" sz="3200" i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Loops </a:t>
            </a:r>
            <a:r>
              <a:rPr lang="en-US" sz="32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(for, do, while, iterators)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Conditional statements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Boolean expressions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Collections </a:t>
            </a:r>
            <a:r>
              <a:rPr lang="en-US" sz="32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(Array, Map, Set…)</a:t>
            </a:r>
          </a:p>
          <a:p>
            <a:pPr marL="285750" indent="-28575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Built-in functions</a:t>
            </a:r>
            <a:endParaRPr lang="en-US" sz="3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Import statements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24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Features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65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6970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/>
              <a:t>A “suite of data and programming code that is used to develop software programs and applications.”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E0606-C5E2-ACCE-D9EF-14063C9B9769}"/>
              </a:ext>
            </a:extLst>
          </p:cNvPr>
          <p:cNvSpPr txBox="1"/>
          <p:nvPr/>
        </p:nvSpPr>
        <p:spPr>
          <a:xfrm>
            <a:off x="9429225" y="5880683"/>
            <a:ext cx="237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Techopedia.com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24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Libraries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09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600AA-625D-F0FF-ACEE-B35068294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341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6970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/>
              <a:t>A “suite of data and programming code that is used to develop software programs and applications.”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E0606-C5E2-ACCE-D9EF-14063C9B9769}"/>
              </a:ext>
            </a:extLst>
          </p:cNvPr>
          <p:cNvSpPr txBox="1"/>
          <p:nvPr/>
        </p:nvSpPr>
        <p:spPr>
          <a:xfrm>
            <a:off x="9429226" y="5880683"/>
            <a:ext cx="219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IEEE 829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24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Libraries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40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107026" cy="3018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(Strings, numbers, exceptions…)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Utilities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(collections, formatting, datetime…)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I.O.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(files, text, bytes, buffers…)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Cryptography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(sha-256, </a:t>
            </a:r>
            <a:r>
              <a:rPr kumimoji="0" lang="en-US" sz="32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hmac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, public/private keys…)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Times New Roman" panose="02020603050405020304" pitchFamily="18" charset="0"/>
                <a:cs typeface="Times New Roman" panose="02020603050405020304" pitchFamily="18" charset="0"/>
              </a:rPr>
              <a:t>Networking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(URL, </a:t>
            </a:r>
            <a:r>
              <a:rPr kumimoji="0" lang="en-US" sz="32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IPAddress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, Socket's…)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24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Libraries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6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64D7D-0BC6-F55D-6F51-7F8B748ADDA3}"/>
              </a:ext>
            </a:extLst>
          </p:cNvPr>
          <p:cNvSpPr txBox="1"/>
          <p:nvPr/>
        </p:nvSpPr>
        <p:spPr>
          <a:xfrm>
            <a:off x="494948" y="1409350"/>
            <a:ext cx="11123804" cy="3018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US" sz="3200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(Strings, numbers, exceptions…)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Utilities </a:t>
            </a:r>
            <a:r>
              <a:rPr lang="en-US" sz="3200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(collections, formatting, datetime…)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I.O. </a:t>
            </a:r>
            <a:r>
              <a:rPr lang="en-US" sz="3200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(files, text, bytes, buffers…)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Cryptography </a:t>
            </a:r>
            <a:r>
              <a:rPr lang="en-US" sz="3200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(sha-256, </a:t>
            </a:r>
            <a:r>
              <a:rPr lang="en-US" sz="3200" i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hmac</a:t>
            </a:r>
            <a:r>
              <a:rPr lang="en-US" sz="3200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, public/private keys…)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Networking </a:t>
            </a:r>
            <a:r>
              <a:rPr lang="en-US" sz="3200" i="1" dirty="0"/>
              <a:t>(URL, </a:t>
            </a:r>
            <a:r>
              <a:rPr lang="en-US" sz="3200" i="1" dirty="0" err="1"/>
              <a:t>IPAddress</a:t>
            </a:r>
            <a:r>
              <a:rPr lang="en-US" sz="3200" i="1" dirty="0"/>
              <a:t>, Socket's…)</a:t>
            </a:r>
            <a:endParaRPr lang="en-US" sz="3200" i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8F6D1-005B-B893-A59E-A613B2F42A14}"/>
              </a:ext>
            </a:extLst>
          </p:cNvPr>
          <p:cNvSpPr txBox="1"/>
          <p:nvPr/>
        </p:nvSpPr>
        <p:spPr>
          <a:xfrm>
            <a:off x="494950" y="701464"/>
            <a:ext cx="243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Libraries :</a:t>
            </a:r>
            <a:endParaRPr 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42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327992-FD56-DC4E-159C-F28420BB7C85}"/>
              </a:ext>
            </a:extLst>
          </p:cNvPr>
          <p:cNvSpPr txBox="1">
            <a:spLocks/>
          </p:cNvSpPr>
          <p:nvPr/>
        </p:nvSpPr>
        <p:spPr>
          <a:xfrm>
            <a:off x="919119" y="184177"/>
            <a:ext cx="10353762" cy="162784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solidFill>
                  <a:schemeClr val="tx1"/>
                </a:solidFill>
                <a:latin typeface="Impact" panose="020B0806030902050204" pitchFamily="34" charset="0"/>
              </a:rPr>
              <a:t>Common </a:t>
            </a:r>
            <a:r>
              <a:rPr lang="en-US" sz="5400" dirty="0">
                <a:latin typeface="Impact" panose="020B0806030902050204" pitchFamily="34" charset="0"/>
              </a:rPr>
              <a:t>abstract categories: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13FDD-0DEC-DDFE-B9B1-A8E04B785161}"/>
              </a:ext>
            </a:extLst>
          </p:cNvPr>
          <p:cNvSpPr txBox="1"/>
          <p:nvPr/>
        </p:nvSpPr>
        <p:spPr>
          <a:xfrm>
            <a:off x="4338506" y="1349288"/>
            <a:ext cx="301164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 Syntax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 Operators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 Keywords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 Features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/>
              <a:t> Libraries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8409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FA1C2-DAEA-E843-B9FD-1C412EE0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68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C2BB-D30A-3D4A-E986-F361B401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https://github.com/JonBoynton/JSConvert</a:t>
            </a:r>
          </a:p>
        </p:txBody>
      </p:sp>
    </p:spTree>
    <p:extLst>
      <p:ext uri="{BB962C8B-B14F-4D97-AF65-F5344CB8AC3E}">
        <p14:creationId xmlns:p14="http://schemas.microsoft.com/office/powerpoint/2010/main" val="98844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468E7-90E7-DFE7-DEE9-16213A4C5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75" b="3213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00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7ED4B-9403-006B-97FE-D2EF477CA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345" y="496619"/>
            <a:ext cx="5851309" cy="58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5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FA1C2-DAEA-E843-B9FD-1C412EE0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349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1759</TotalTime>
  <Words>1002</Words>
  <Application>Microsoft Office PowerPoint</Application>
  <PresentationFormat>Widescreen</PresentationFormat>
  <Paragraphs>202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Calisto MT</vt:lpstr>
      <vt:lpstr>Consolas</vt:lpstr>
      <vt:lpstr>Impact</vt:lpstr>
      <vt:lpstr>Wingdings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Transpiling ?</vt:lpstr>
      <vt:lpstr>What Is Transpiling ?</vt:lpstr>
      <vt:lpstr>What Is Transpiling ?</vt:lpstr>
      <vt:lpstr>What Is Transpiling ?</vt:lpstr>
      <vt:lpstr>What Is Transpiling ?</vt:lpstr>
      <vt:lpstr>What Is Transpiling ?</vt:lpstr>
      <vt:lpstr>Transpiling:</vt:lpstr>
      <vt:lpstr>Why Do We Do it ?</vt:lpstr>
      <vt:lpstr>Why Do We Do it ?</vt:lpstr>
      <vt:lpstr>Reasons for Transpiling</vt:lpstr>
      <vt:lpstr>Reasons for Transpiling</vt:lpstr>
      <vt:lpstr>Reasons for Transpiling</vt:lpstr>
      <vt:lpstr>Reasons for Transpiling</vt:lpstr>
      <vt:lpstr>Reasons for Transpiling</vt:lpstr>
      <vt:lpstr>Reasons for Transpiling</vt:lpstr>
      <vt:lpstr>Is all transpiling the same?</vt:lpstr>
      <vt:lpstr>Is all transpiling the same?</vt:lpstr>
      <vt:lpstr>Transpiling Priorities</vt:lpstr>
      <vt:lpstr>Transpiling Priorities</vt:lpstr>
      <vt:lpstr>Transpiling Priorities</vt:lpstr>
      <vt:lpstr>Transpiling Priorities</vt:lpstr>
      <vt:lpstr>How Do We Do it?</vt:lpstr>
      <vt:lpstr>PowerPoint Presentation</vt:lpstr>
      <vt:lpstr>PowerPoint Presentation</vt:lpstr>
      <vt:lpstr>PowerPoint Presentation</vt:lpstr>
      <vt:lpstr>PowerPoint Presentation</vt:lpstr>
      <vt:lpstr>Breaking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Keywords :</vt:lpstr>
      <vt:lpstr>Keywords :</vt:lpstr>
      <vt:lpstr>Keywords :</vt:lpstr>
      <vt:lpstr>Keywords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https://github.com/JonBoynton/JSConvert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Boynton</dc:creator>
  <cp:lastModifiedBy>Jon Boynton</cp:lastModifiedBy>
  <cp:revision>36</cp:revision>
  <dcterms:created xsi:type="dcterms:W3CDTF">2022-06-22T21:27:26Z</dcterms:created>
  <dcterms:modified xsi:type="dcterms:W3CDTF">2022-07-16T19:19:57Z</dcterms:modified>
</cp:coreProperties>
</file>